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96" r:id="rId2"/>
    <p:sldId id="397" r:id="rId3"/>
    <p:sldId id="398" r:id="rId4"/>
    <p:sldId id="405" r:id="rId5"/>
    <p:sldId id="404" r:id="rId6"/>
    <p:sldId id="403" r:id="rId7"/>
    <p:sldId id="399" r:id="rId8"/>
    <p:sldId id="460" r:id="rId9"/>
    <p:sldId id="458" r:id="rId10"/>
    <p:sldId id="459" r:id="rId11"/>
    <p:sldId id="406" r:id="rId12"/>
    <p:sldId id="407" r:id="rId13"/>
    <p:sldId id="401" r:id="rId14"/>
    <p:sldId id="461" r:id="rId15"/>
    <p:sldId id="402" r:id="rId16"/>
    <p:sldId id="462" r:id="rId17"/>
    <p:sldId id="463" r:id="rId18"/>
    <p:sldId id="408" r:id="rId19"/>
    <p:sldId id="409" r:id="rId20"/>
    <p:sldId id="415" r:id="rId21"/>
    <p:sldId id="467" r:id="rId22"/>
    <p:sldId id="468" r:id="rId23"/>
    <p:sldId id="469" r:id="rId24"/>
    <p:sldId id="436" r:id="rId25"/>
    <p:sldId id="471" r:id="rId26"/>
    <p:sldId id="470" r:id="rId27"/>
    <p:sldId id="437" r:id="rId28"/>
    <p:sldId id="438" r:id="rId29"/>
    <p:sldId id="435" r:id="rId30"/>
    <p:sldId id="472" r:id="rId31"/>
    <p:sldId id="413" r:id="rId32"/>
    <p:sldId id="419" r:id="rId33"/>
    <p:sldId id="416" r:id="rId34"/>
    <p:sldId id="420" r:id="rId35"/>
    <p:sldId id="418" r:id="rId36"/>
    <p:sldId id="421" r:id="rId37"/>
    <p:sldId id="417" r:id="rId38"/>
    <p:sldId id="422" r:id="rId39"/>
    <p:sldId id="423" r:id="rId40"/>
    <p:sldId id="424" r:id="rId41"/>
    <p:sldId id="425" r:id="rId42"/>
    <p:sldId id="426" r:id="rId43"/>
    <p:sldId id="427" r:id="rId44"/>
    <p:sldId id="473" r:id="rId45"/>
    <p:sldId id="474" r:id="rId46"/>
    <p:sldId id="475" r:id="rId47"/>
    <p:sldId id="428" r:id="rId48"/>
    <p:sldId id="456" r:id="rId49"/>
    <p:sldId id="457" r:id="rId50"/>
    <p:sldId id="513" r:id="rId51"/>
    <p:sldId id="455" r:id="rId52"/>
    <p:sldId id="516" r:id="rId53"/>
    <p:sldId id="517" r:id="rId54"/>
    <p:sldId id="493" r:id="rId55"/>
    <p:sldId id="514" r:id="rId56"/>
    <p:sldId id="495" r:id="rId57"/>
    <p:sldId id="429" r:id="rId58"/>
    <p:sldId id="494" r:id="rId59"/>
    <p:sldId id="496" r:id="rId60"/>
    <p:sldId id="431" r:id="rId61"/>
    <p:sldId id="476" r:id="rId62"/>
    <p:sldId id="505" r:id="rId63"/>
    <p:sldId id="440" r:id="rId64"/>
    <p:sldId id="441" r:id="rId65"/>
    <p:sldId id="442" r:id="rId66"/>
    <p:sldId id="478" r:id="rId67"/>
    <p:sldId id="480" r:id="rId68"/>
    <p:sldId id="477" r:id="rId69"/>
    <p:sldId id="481" r:id="rId70"/>
    <p:sldId id="482" r:id="rId71"/>
    <p:sldId id="483" r:id="rId72"/>
    <p:sldId id="485" r:id="rId73"/>
    <p:sldId id="484" r:id="rId74"/>
    <p:sldId id="497" r:id="rId75"/>
    <p:sldId id="498" r:id="rId76"/>
    <p:sldId id="486" r:id="rId77"/>
    <p:sldId id="500" r:id="rId78"/>
    <p:sldId id="503" r:id="rId79"/>
    <p:sldId id="504" r:id="rId80"/>
    <p:sldId id="501" r:id="rId81"/>
    <p:sldId id="502" r:id="rId82"/>
    <p:sldId id="499" r:id="rId83"/>
    <p:sldId id="506" r:id="rId84"/>
    <p:sldId id="508" r:id="rId85"/>
    <p:sldId id="511" r:id="rId86"/>
    <p:sldId id="507" r:id="rId87"/>
    <p:sldId id="512" r:id="rId88"/>
    <p:sldId id="487" r:id="rId89"/>
    <p:sldId id="488" r:id="rId90"/>
    <p:sldId id="492" r:id="rId91"/>
    <p:sldId id="446" r:id="rId92"/>
    <p:sldId id="491" r:id="rId93"/>
    <p:sldId id="490" r:id="rId94"/>
    <p:sldId id="509" r:id="rId95"/>
    <p:sldId id="510" r:id="rId96"/>
    <p:sldId id="29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303"/>
    <a:srgbClr val="DB0303"/>
    <a:srgbClr val="9EC352"/>
    <a:srgbClr val="C7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94660"/>
  </p:normalViewPr>
  <p:slideViewPr>
    <p:cSldViewPr>
      <p:cViewPr>
        <p:scale>
          <a:sx n="95" d="100"/>
          <a:sy n="95" d="100"/>
        </p:scale>
        <p:origin x="-2616" y="-4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F8B-EE63-A443-8A9D-B80928E671FF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97CE6-D33D-4940-A726-0330323EC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66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Operationalized</a:t>
            </a:r>
            <a:r>
              <a:rPr lang="en-US" baseline="0" dirty="0" smtClean="0"/>
              <a:t> version of task!!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97CE6-D33D-4940-A726-0330323EC0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3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6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7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04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6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59E-2C61-492D-B6AC-8FE5D8DA3CA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F27F-034B-4945-AC4E-EEBE278AE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4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5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Relationship Id="rId3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144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6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36576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181600"/>
            <a:ext cx="6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6000" y="1219200"/>
            <a:ext cx="0" cy="3733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9600" y="4953000"/>
            <a:ext cx="1676400" cy="167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3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09600" y="304800"/>
            <a:ext cx="8300884" cy="6324599"/>
            <a:chOff x="609600" y="304800"/>
            <a:chExt cx="8300884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" y="2244290"/>
              <a:ext cx="5867400" cy="4385109"/>
              <a:chOff x="609600" y="1219200"/>
              <a:chExt cx="7239000" cy="54102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524000" y="3657600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38200" y="5181600"/>
                <a:ext cx="6901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315200" y="2819400"/>
              <a:ext cx="814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114800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3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0287000" cy="68730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86000" y="75883"/>
            <a:ext cx="4572000" cy="6358975"/>
            <a:chOff x="4800600" y="369887"/>
            <a:chExt cx="2290763" cy="31861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7" name="Group 6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9" name="Freeform 8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" name="Freeform 9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20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66402" y="-5156895"/>
            <a:ext cx="8572500" cy="10624299"/>
            <a:chOff x="1219200" y="-3662363"/>
            <a:chExt cx="6705600" cy="8310563"/>
          </a:xfrm>
        </p:grpSpPr>
        <p:pic>
          <p:nvPicPr>
            <p:cNvPr id="1026" name="Picture 2" descr="http://www.nature.com/nature/journal/v443/n7107/images/nature05078-f2.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-3662363"/>
              <a:ext cx="5715000" cy="732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219200" y="-152400"/>
              <a:ext cx="67056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1600" y="614363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76200"/>
              <a:ext cx="2438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67400" y="1600200"/>
              <a:ext cx="20574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3276600"/>
              <a:ext cx="41910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7500" y="609600"/>
              <a:ext cx="838200" cy="304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0800" y="1219200"/>
              <a:ext cx="2286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348926" y="638012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Freedman, D. J., &amp; Assad, J. A. (2006</a:t>
            </a:r>
            <a:r>
              <a:rPr lang="en-US" dirty="0" smtClean="0"/>
              <a:t>). </a:t>
            </a:r>
            <a:r>
              <a:rPr lang="en-US" i="1" dirty="0" smtClean="0"/>
              <a:t>Nature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468" y="4590365"/>
            <a:ext cx="7777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During categorization </a:t>
            </a:r>
            <a:r>
              <a:rPr lang="en-US" sz="3600" dirty="0"/>
              <a:t>t</a:t>
            </a:r>
            <a:r>
              <a:rPr lang="en-US" sz="3600" dirty="0" smtClean="0"/>
              <a:t>asks</a:t>
            </a:r>
          </a:p>
          <a:p>
            <a:pPr algn="ctr"/>
            <a:r>
              <a:rPr lang="en-US" sz="3600" dirty="0" smtClean="0"/>
              <a:t> specific brain areas </a:t>
            </a:r>
            <a:r>
              <a:rPr lang="en-US" sz="3600" i="1" dirty="0" smtClean="0"/>
              <a:t>represent</a:t>
            </a:r>
            <a:r>
              <a:rPr lang="en-US" sz="3600" dirty="0" smtClean="0"/>
              <a:t> </a:t>
            </a:r>
            <a:r>
              <a:rPr lang="en-US" sz="3600" dirty="0"/>
              <a:t>c</a:t>
            </a:r>
            <a:r>
              <a:rPr lang="en-US" sz="3600" dirty="0" smtClean="0"/>
              <a:t>ategories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1509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22" name="Group 21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789456" y="2743200"/>
            <a:ext cx="5121027" cy="3886199"/>
            <a:chOff x="576261" y="304800"/>
            <a:chExt cx="8334223" cy="6324599"/>
          </a:xfrm>
        </p:grpSpPr>
        <p:grpSp>
          <p:nvGrpSpPr>
            <p:cNvPr id="6" name="Group 5"/>
            <p:cNvGrpSpPr/>
            <p:nvPr/>
          </p:nvGrpSpPr>
          <p:grpSpPr>
            <a:xfrm>
              <a:off x="576261" y="2244290"/>
              <a:ext cx="5900739" cy="4385109"/>
              <a:chOff x="568468" y="1219200"/>
              <a:chExt cx="7280132" cy="54102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0800" y="2209800"/>
                <a:ext cx="3810000" cy="25400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865625" y="3110468"/>
                <a:ext cx="684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Color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419600" y="5105400"/>
                <a:ext cx="54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Size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8468" y="4747521"/>
                <a:ext cx="690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Taste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286000" y="1219200"/>
                <a:ext cx="0" cy="3733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286000" y="4953000"/>
                <a:ext cx="5562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609600" y="4953000"/>
                <a:ext cx="1676400" cy="1676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Picture 6" descr="rotten_apples_by_snugsomeon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04800"/>
              <a:ext cx="3043084" cy="213360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6400" y="2514600"/>
              <a:ext cx="1447800" cy="1447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981808" y="2615984"/>
              <a:ext cx="814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Rotten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807" y="3795308"/>
              <a:ext cx="909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Healthy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381000"/>
            <a:ext cx="7050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Operationalizing Categorization</a:t>
            </a:r>
            <a:endParaRPr lang="en-US" sz="4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555" y="1905000"/>
            <a:ext cx="8076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is it like to be a monkey doing categorization?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58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81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7" name="TextBox 6"/>
          <p:cNvSpPr txBox="1"/>
          <p:nvPr/>
        </p:nvSpPr>
        <p:spPr>
          <a:xfrm>
            <a:off x="871045" y="2131874"/>
            <a:ext cx="7386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“Blind” learning—monkeys are trained</a:t>
            </a:r>
          </a:p>
          <a:p>
            <a:pPr algn="ctr"/>
            <a:r>
              <a:rPr lang="en-US" sz="3600" dirty="0" smtClean="0"/>
              <a:t>but given no explicit rules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59209" y="4036874"/>
            <a:ext cx="70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Learn the rule to decide what to do: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Either clap – or do nothing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908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048000"/>
            <a:ext cx="2879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Demo Time!</a:t>
            </a:r>
            <a:endParaRPr lang="en-US" sz="4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4419600"/>
            <a:ext cx="2082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/24mI6IV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4419600"/>
            <a:ext cx="20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stanford.io</a:t>
            </a:r>
            <a:r>
              <a:rPr lang="en-US" dirty="0"/>
              <a:t>/1QytfqA</a:t>
            </a:r>
          </a:p>
        </p:txBody>
      </p:sp>
    </p:spTree>
    <p:extLst>
      <p:ext uri="{BB962C8B-B14F-4D97-AF65-F5344CB8AC3E}">
        <p14:creationId xmlns:p14="http://schemas.microsoft.com/office/powerpoint/2010/main" val="155560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045639_10205271333887224_566395347226769023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1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9" y="1282890"/>
            <a:ext cx="3143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1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11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7909">
            <a:off x="4029075" y="3655487"/>
            <a:ext cx="9620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25050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25" y="4513428"/>
            <a:ext cx="1085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5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0" y="1295400"/>
            <a:ext cx="5234463" cy="4381500"/>
            <a:chOff x="1524000" y="1295400"/>
            <a:chExt cx="5234463" cy="438150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7909">
              <a:off x="4029075" y="3655487"/>
              <a:ext cx="962025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438" y="4267200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290637" y="277594"/>
            <a:ext cx="3381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Sample Direction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191000" y="3291216"/>
            <a:ext cx="122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Delay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6019800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Test Direction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8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018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41148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28800" y="2286000"/>
            <a:ext cx="5105400" cy="23622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162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82025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1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52600" y="1066800"/>
            <a:ext cx="5181600" cy="5000625"/>
            <a:chOff x="1752600" y="1066800"/>
            <a:chExt cx="5181600" cy="50006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096000" y="5775038"/>
            <a:ext cx="1974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Category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906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0428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181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2376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590800"/>
            <a:ext cx="357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pictures of 5.15 game… for fun!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#five15game</a:t>
            </a:r>
          </a:p>
        </p:txBody>
      </p:sp>
    </p:spTree>
    <p:extLst>
      <p:ext uri="{BB962C8B-B14F-4D97-AF65-F5344CB8AC3E}">
        <p14:creationId xmlns:p14="http://schemas.microsoft.com/office/powerpoint/2010/main" val="2127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534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0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37213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695094">
            <a:off x="2608094" y="1236496"/>
            <a:ext cx="4222521" cy="42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75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300000">
            <a:off x="2608094" y="1236496"/>
            <a:ext cx="4222521" cy="4222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35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392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5450157">
            <a:off x="2601660" y="1236355"/>
            <a:ext cx="4222521" cy="4222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990600"/>
            <a:ext cx="63246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2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384889">
            <a:off x="2709364" y="1308062"/>
            <a:ext cx="4222521" cy="4222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084889">
            <a:off x="2414750" y="1031771"/>
            <a:ext cx="4648200" cy="45720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38850" y="268054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013432" y="271182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886200" y="304800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02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5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4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16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444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42267" y="6654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0" y="1447800"/>
            <a:ext cx="385320" cy="4572000"/>
          </a:xfrm>
          <a:prstGeom prst="line">
            <a:avLst/>
          </a:prstGeom>
          <a:ln w="76200" cmpd="sng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11618" y="1978072"/>
            <a:ext cx="234204" cy="30085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86200" y="1981200"/>
            <a:ext cx="690591" cy="30047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758968" y="2014818"/>
            <a:ext cx="833154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1514" y="2014818"/>
            <a:ext cx="21248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Large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Don’t Clap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40443" y="2514600"/>
            <a:ext cx="2154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Small</a:t>
            </a:r>
            <a:r>
              <a:rPr lang="en-US" sz="3200" dirty="0" smtClean="0"/>
              <a:t> Angle</a:t>
            </a:r>
          </a:p>
          <a:p>
            <a:pPr algn="ctr"/>
            <a:r>
              <a:rPr lang="en-US" sz="3200" dirty="0" smtClean="0"/>
              <a:t>Difference:</a:t>
            </a:r>
          </a:p>
          <a:p>
            <a:pPr algn="ctr"/>
            <a:r>
              <a:rPr lang="en-US" sz="3200" dirty="0" smtClean="0"/>
              <a:t>Clap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2800" y="228600"/>
            <a:ext cx="1994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Threshold:</a:t>
            </a:r>
            <a:endParaRPr lang="en-US" sz="3200" dirty="0" smtClean="0"/>
          </a:p>
          <a:p>
            <a:pPr algn="ctr"/>
            <a:r>
              <a:rPr lang="en-US" sz="3200" dirty="0" smtClean="0"/>
              <a:t>Uncertain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94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06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362200" y="-152400"/>
            <a:ext cx="40386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514600" y="914400"/>
            <a:ext cx="609600" cy="2971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24200" y="1524000"/>
            <a:ext cx="1752600" cy="236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9525564">
            <a:off x="2279110" y="1508262"/>
            <a:ext cx="2362200" cy="2590800"/>
          </a:xfrm>
          <a:prstGeom prst="arc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94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</a:t>
            </a:r>
            <a:r>
              <a:rPr lang="en-US" sz="2400" dirty="0" smtClean="0">
                <a:latin typeface="Helvetica"/>
                <a:cs typeface="Helvetica"/>
              </a:rPr>
              <a:t>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3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</a:t>
            </a:r>
            <a:r>
              <a:rPr lang="en-US" sz="3600" dirty="0" smtClean="0"/>
              <a:t>humans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5315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76400" y="1752600"/>
            <a:ext cx="51816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 flipV="1">
            <a:off x="1752600" y="4724400"/>
            <a:ext cx="1295400" cy="4572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048000" y="2286000"/>
            <a:ext cx="1295400" cy="24384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43400" y="1905000"/>
            <a:ext cx="1295400" cy="381000"/>
          </a:xfrm>
          <a:prstGeom prst="line">
            <a:avLst/>
          </a:prstGeom>
          <a:ln w="571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9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63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81200" y="1447800"/>
            <a:ext cx="10941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48000" y="3048000"/>
            <a:ext cx="0" cy="175260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5105400" y="3352800"/>
            <a:ext cx="1707597" cy="1707596"/>
          </a:xfrm>
          <a:prstGeom prst="rect">
            <a:avLst/>
          </a:prstGeom>
        </p:spPr>
      </p:pic>
      <p:pic>
        <p:nvPicPr>
          <p:cNvPr id="17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7086600" y="3352801"/>
            <a:ext cx="1707597" cy="17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2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277"/>
            <a:ext cx="7239000" cy="62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81000" y="2057400"/>
            <a:ext cx="1600200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9144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8881" y="3397280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% of “Different” Choices</a:t>
            </a:r>
            <a:endParaRPr lang="en-US" sz="2400" dirty="0">
              <a:latin typeface="Helvetica"/>
              <a:cs typeface="Helvetic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981200" y="1447800"/>
            <a:ext cx="2991211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E70303"/>
                </a:solidFill>
                <a:latin typeface="Helvetica"/>
                <a:cs typeface="Helvetica"/>
              </a:rPr>
              <a:t>Human (after 50 trials)</a:t>
            </a:r>
            <a:endParaRPr lang="en-US" sz="2200" dirty="0">
              <a:solidFill>
                <a:srgbClr val="E70303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6200" y="4472485"/>
            <a:ext cx="4495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4800" y="4800600"/>
            <a:ext cx="3429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1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0478" y="144598"/>
            <a:ext cx="4682522" cy="5730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144597"/>
            <a:ext cx="2507044" cy="450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38400" y="3200400"/>
            <a:ext cx="4800600" cy="160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925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2286000" y="4800600"/>
            <a:ext cx="6275604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35833" y="3185227"/>
            <a:ext cx="34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Threshold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(Switch from Clap to Don’t Clap)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60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1371600"/>
            <a:ext cx="2057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4114800"/>
            <a:ext cx="403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598"/>
            <a:ext cx="7391400" cy="6747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400" y="-76200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1143000"/>
            <a:ext cx="26670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81600" y="5181600"/>
            <a:ext cx="30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Performance (75 trials)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5800" y="2057400"/>
            <a:ext cx="838200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58067" y="362458"/>
            <a:ext cx="3099207" cy="2369369"/>
            <a:chOff x="1524000" y="1295400"/>
            <a:chExt cx="4198678" cy="3209924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 rot="16200000">
            <a:off x="-521218" y="3185227"/>
            <a:ext cx="3252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Threshold</a:t>
            </a:r>
          </a:p>
          <a:p>
            <a:pPr algn="ctr"/>
            <a:r>
              <a:rPr lang="en-US" b="1" dirty="0" smtClean="0"/>
              <a:t>(Switch from Clap to Don’t Clap)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45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5500" y="4875074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34" charset="0"/>
                <a:cs typeface="Helvetica" pitchFamily="34" charset="0"/>
              </a:rPr>
              <a:t>Dan 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Birman</a:t>
            </a:r>
          </a:p>
          <a:p>
            <a:pPr algn="r"/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2016-02-16</a:t>
            </a:r>
          </a:p>
          <a:p>
            <a:pPr algn="r"/>
            <a:r>
              <a:rPr lang="en-US" sz="3600" dirty="0" err="1" smtClean="0">
                <a:latin typeface="Helvetica" pitchFamily="34" charset="0"/>
                <a:cs typeface="Helvetica" pitchFamily="34" charset="0"/>
              </a:rPr>
              <a:t>Frisem</a:t>
            </a:r>
            <a:r>
              <a:rPr lang="en-US" sz="3600" dirty="0" smtClean="0">
                <a:latin typeface="Helvetica" pitchFamily="34" charset="0"/>
                <a:cs typeface="Helvetica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7249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Using monkeys as models for </a:t>
            </a:r>
            <a:r>
              <a:rPr lang="en-US" sz="3600" dirty="0" smtClean="0"/>
              <a:t>humans</a:t>
            </a:r>
            <a:endParaRPr lang="en-US" sz="3600" dirty="0" smtClean="0"/>
          </a:p>
          <a:p>
            <a:endParaRPr lang="en-US" sz="3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62000" y="2743200"/>
            <a:ext cx="715224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And when that breaks down, using </a:t>
            </a:r>
            <a:endParaRPr lang="en-US" sz="3600" dirty="0" smtClean="0"/>
          </a:p>
          <a:p>
            <a:r>
              <a:rPr lang="en-US" sz="3600" dirty="0" smtClean="0"/>
              <a:t>humans </a:t>
            </a:r>
            <a:r>
              <a:rPr lang="en-US" sz="3600" dirty="0"/>
              <a:t>as models for the monkeys…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5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40969" y="1295400"/>
            <a:ext cx="1588476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72000" y="6324600"/>
            <a:ext cx="4319588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>
                <a:latin typeface="Arial" charset="0"/>
              </a:rPr>
              <a:t>M. James Nichols, and William T. Newsome J. Neurosci. 2002;22:9530-9540</a:t>
            </a:r>
          </a:p>
        </p:txBody>
      </p:sp>
      <p:sp>
        <p:nvSpPr>
          <p:cNvPr id="7" name="Rectangle 6"/>
          <p:cNvSpPr/>
          <p:nvPr/>
        </p:nvSpPr>
        <p:spPr>
          <a:xfrm>
            <a:off x="-1330569" y="533400"/>
            <a:ext cx="41148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79431" y="982133"/>
            <a:ext cx="23622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5437213">
            <a:off x="1196653" y="918555"/>
            <a:ext cx="1687741" cy="16877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84031" y="2887133"/>
            <a:ext cx="1676400" cy="1676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98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874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16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69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5257800" y="2209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Did we operationalize categorization correctly?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381000"/>
            <a:ext cx="8532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"/>
                <a:cs typeface="Helvetica"/>
              </a:rPr>
              <a:t>What is it like to be a monkey?</a:t>
            </a:r>
            <a:endParaRPr lang="en-US" sz="4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783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68360">
            <a:off x="661044" y="2827047"/>
            <a:ext cx="3406639" cy="3406637"/>
          </a:xfrm>
          <a:prstGeom prst="rect">
            <a:avLst/>
          </a:prstGeom>
        </p:spPr>
      </p:pic>
      <p:pic>
        <p:nvPicPr>
          <p:cNvPr id="14" name="dotlin16.mov"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35255">
            <a:off x="5372262" y="2778255"/>
            <a:ext cx="3406639" cy="3406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878509"/>
            <a:ext cx="779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if monkeys aren’t doing </a:t>
            </a:r>
            <a:r>
              <a:rPr lang="en-US" sz="3600" b="1" dirty="0" smtClean="0"/>
              <a:t>matching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6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1019175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763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36664" y="499677"/>
            <a:ext cx="6070673" cy="5858646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79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3867"/>
            <a:ext cx="103632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150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4400" y="5334002"/>
            <a:ext cx="7145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What features are the monkeys using</a:t>
            </a:r>
          </a:p>
          <a:p>
            <a:pPr algn="ctr"/>
            <a:r>
              <a:rPr lang="en-US" sz="3600" dirty="0" smtClean="0"/>
              <a:t>and how are they using them?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5036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61950"/>
            <a:ext cx="48196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183642" y="1628775"/>
            <a:ext cx="4798183" cy="225870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057400" y="1857375"/>
            <a:ext cx="5181600" cy="19050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81400" y="790575"/>
            <a:ext cx="1981200" cy="388620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81400" y="485775"/>
            <a:ext cx="1981200" cy="441960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9145" y="5334002"/>
            <a:ext cx="6975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Can monkeys even learn this feature</a:t>
            </a:r>
          </a:p>
          <a:p>
            <a:pPr algn="ctr"/>
            <a:r>
              <a:rPr lang="en-US" sz="3600" dirty="0" smtClean="0"/>
              <a:t>of </a:t>
            </a:r>
            <a:r>
              <a:rPr lang="en-US" sz="3600" b="1" dirty="0" smtClean="0"/>
              <a:t>sameness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78194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6959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65945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31847" y="398696"/>
            <a:ext cx="3581400" cy="3331229"/>
            <a:chOff x="2057400" y="361950"/>
            <a:chExt cx="5181600" cy="48196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2175" y="361950"/>
              <a:ext cx="4819650" cy="481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2183642" y="1628775"/>
              <a:ext cx="4798183" cy="2258704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057400" y="1857375"/>
              <a:ext cx="5181600" cy="19050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581400" y="790575"/>
              <a:ext cx="1981200" cy="3886202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581400" y="485775"/>
              <a:ext cx="1981200" cy="44196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43400" y="482011"/>
            <a:ext cx="4325660" cy="3307002"/>
            <a:chOff x="1524000" y="1295400"/>
            <a:chExt cx="4198678" cy="32099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533400" y="4343400"/>
            <a:ext cx="3581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Monkeys may be </a:t>
            </a:r>
            <a:r>
              <a:rPr lang="en-US" sz="3200" b="1" dirty="0" smtClean="0"/>
              <a:t>better</a:t>
            </a:r>
            <a:r>
              <a:rPr lang="en-US" sz="3200" dirty="0" smtClean="0"/>
              <a:t> than humans at 8-directional categorization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151918">
            <a:off x="-465822" y="210769"/>
            <a:ext cx="9690693" cy="6723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114800" y="3276600"/>
            <a:ext cx="3454545" cy="3333890"/>
            <a:chOff x="1752600" y="1066800"/>
            <a:chExt cx="5181600" cy="500062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031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772" y="493026"/>
            <a:ext cx="6084456" cy="5871948"/>
            <a:chOff x="1752600" y="1066800"/>
            <a:chExt cx="5181600" cy="500062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41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6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6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81000" y="1524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352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648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29000" y="9906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1148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29200" y="4572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10200" y="6096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743200" y="16764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19400" y="20574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048000" y="2667000"/>
            <a:ext cx="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43200" y="3429000"/>
            <a:ext cx="5334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9800" y="9906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7056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620000" y="6096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077200" y="6858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667000" y="4343400"/>
            <a:ext cx="685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667000" y="47244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71800" y="5334000"/>
            <a:ext cx="0" cy="609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743200" y="6096000"/>
            <a:ext cx="5334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3505200" y="1524000"/>
            <a:ext cx="2438400" cy="236220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6000" y="4114800"/>
            <a:ext cx="2438400" cy="23622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solidFill>
              <a:srgbClr val="FF0000">
                <a:alpha val="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24000" y="1752600"/>
            <a:ext cx="5283200" cy="4648200"/>
            <a:chOff x="-2641600" y="2514600"/>
            <a:chExt cx="5283200" cy="4648200"/>
          </a:xfrm>
        </p:grpSpPr>
        <p:pic>
          <p:nvPicPr>
            <p:cNvPr id="5" name="Picture 4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9600" y="304800"/>
            <a:ext cx="2131858" cy="2057400"/>
            <a:chOff x="1752600" y="1066800"/>
            <a:chExt cx="5181600" cy="5000625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" name="Picture 1" descr="ideal_hoo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080000" cy="5080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386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294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010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52800" y="2667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800" y="19812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52800" y="3429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4572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52800" y="53340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52800" y="60198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352800" y="3962400"/>
            <a:ext cx="53340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19800" y="1295400"/>
            <a:ext cx="0" cy="533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7338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01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oma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1320800"/>
            <a:ext cx="5080000" cy="508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0489" y="152400"/>
            <a:ext cx="2923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Human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059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2" name="Picture 1" descr="img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ideal_hoom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pic>
        <p:nvPicPr>
          <p:cNvPr id="15" name="Picture 14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4489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4800" y="1397000"/>
            <a:ext cx="5283200" cy="4648200"/>
            <a:chOff x="-2641600" y="2514600"/>
            <a:chExt cx="5283200" cy="4648200"/>
          </a:xfrm>
        </p:grpSpPr>
        <p:pic>
          <p:nvPicPr>
            <p:cNvPr id="8" name="Picture 7" descr="colorba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41600" y="2743200"/>
              <a:ext cx="5283200" cy="3962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-2438400" y="2514600"/>
              <a:ext cx="4114800" cy="464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0200" y="3454400"/>
            <a:ext cx="24288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Proportion of </a:t>
            </a:r>
          </a:p>
          <a:p>
            <a:pPr algn="ctr"/>
            <a:r>
              <a:rPr lang="en-US" sz="3200" b="1" dirty="0" smtClean="0"/>
              <a:t>Clap</a:t>
            </a:r>
            <a:r>
              <a:rPr lang="en-US" sz="3200" dirty="0" smtClean="0"/>
              <a:t> Choices</a:t>
            </a:r>
            <a:endParaRPr lang="en-US" sz="3200" dirty="0"/>
          </a:p>
        </p:txBody>
      </p:sp>
      <p:pic>
        <p:nvPicPr>
          <p:cNvPr id="12" name="Picture 11" descr="moonke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53314" y="152400"/>
            <a:ext cx="31183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/>
              <a:t>Monkey Data</a:t>
            </a:r>
            <a:endParaRPr lang="en-US" sz="4200" dirty="0"/>
          </a:p>
        </p:txBody>
      </p:sp>
      <p:pic>
        <p:nvPicPr>
          <p:cNvPr id="14" name="Picture 13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954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776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56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432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3400" y="1981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4267200"/>
            <a:ext cx="8153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00400" y="838200"/>
            <a:ext cx="1985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Humans</a:t>
            </a:r>
            <a:endParaRPr lang="en-US" sz="4200" dirty="0"/>
          </a:p>
        </p:txBody>
      </p:sp>
      <p:sp>
        <p:nvSpPr>
          <p:cNvPr id="3" name="TextBox 2"/>
          <p:cNvSpPr txBox="1"/>
          <p:nvPr/>
        </p:nvSpPr>
        <p:spPr>
          <a:xfrm>
            <a:off x="3200400" y="2743200"/>
            <a:ext cx="19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Easy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1054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638800" y="609600"/>
            <a:ext cx="0" cy="594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87327" y="4800600"/>
            <a:ext cx="1549545" cy="1495425"/>
            <a:chOff x="1752600" y="1066800"/>
            <a:chExt cx="5181600" cy="5000625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33400" y="2545287"/>
            <a:ext cx="1803472" cy="1378769"/>
            <a:chOff x="1524000" y="1295400"/>
            <a:chExt cx="4198678" cy="3209924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096000" y="838200"/>
            <a:ext cx="217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Monkeys</a:t>
            </a:r>
            <a:endParaRPr lang="en-US" sz="4200" dirty="0"/>
          </a:p>
        </p:txBody>
      </p:sp>
      <p:sp>
        <p:nvSpPr>
          <p:cNvPr id="22" name="TextBox 21"/>
          <p:cNvSpPr txBox="1"/>
          <p:nvPr/>
        </p:nvSpPr>
        <p:spPr>
          <a:xfrm>
            <a:off x="6781800" y="5181600"/>
            <a:ext cx="109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Hard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00400" y="3505200"/>
            <a:ext cx="19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18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~1,000 Trials 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1200" y="3505200"/>
            <a:ext cx="303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~100,000 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5867400"/>
            <a:ext cx="25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~</a:t>
            </a:r>
            <a:r>
              <a:rPr lang="en-US" sz="3600" dirty="0" smtClean="0">
                <a:solidFill>
                  <a:srgbClr val="008000"/>
                </a:solidFill>
              </a:rPr>
              <a:t>1,000 </a:t>
            </a:r>
            <a:r>
              <a:rPr lang="en-US" sz="3600" dirty="0" smtClean="0">
                <a:solidFill>
                  <a:srgbClr val="008000"/>
                </a:solidFill>
              </a:rPr>
              <a:t>Trials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743200"/>
            <a:ext cx="206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Very </a:t>
            </a:r>
            <a:r>
              <a:rPr lang="en-US" sz="3600" dirty="0" smtClean="0"/>
              <a:t>Hard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068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209800"/>
            <a:ext cx="381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5105400"/>
            <a:ext cx="5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86000" y="4953000"/>
            <a:ext cx="5562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3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92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3657600" cy="5087180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1515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How are categories represented?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10259" y="1299334"/>
            <a:ext cx="2656732" cy="2563942"/>
            <a:chOff x="1752600" y="1066800"/>
            <a:chExt cx="5181600" cy="500062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90801" y="35052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1066800"/>
              <a:ext cx="4114800" cy="2562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7" name="Straight Connector 26"/>
            <p:cNvCxnSpPr/>
            <p:nvPr/>
          </p:nvCxnSpPr>
          <p:spPr>
            <a:xfrm flipV="1">
              <a:off x="1828800" y="2286000"/>
              <a:ext cx="5105400" cy="236220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605782" y="3890634"/>
            <a:ext cx="3347263" cy="2559010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94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62000" y="1299334"/>
            <a:ext cx="1905000" cy="2649573"/>
            <a:chOff x="4800600" y="369887"/>
            <a:chExt cx="2290763" cy="3186113"/>
          </a:xfrm>
        </p:grpSpPr>
        <p:grpSp>
          <p:nvGrpSpPr>
            <p:cNvPr id="17" name="Group 16"/>
            <p:cNvGrpSpPr>
              <a:grpSpLocks/>
            </p:cNvGrpSpPr>
            <p:nvPr/>
          </p:nvGrpSpPr>
          <p:grpSpPr bwMode="auto">
            <a:xfrm flipH="1">
              <a:off x="4800600" y="1676400"/>
              <a:ext cx="2290763" cy="1879600"/>
              <a:chOff x="0" y="0"/>
              <a:chExt cx="1442" cy="1184"/>
            </a:xfrm>
          </p:grpSpPr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442" cy="1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626" y="41"/>
                <a:ext cx="384" cy="272"/>
              </a:xfrm>
              <a:custGeom>
                <a:avLst/>
                <a:gdLst>
                  <a:gd name="T0" fmla="*/ 75 w 21600"/>
                  <a:gd name="T1" fmla="*/ 0 h 21100"/>
                  <a:gd name="T2" fmla="*/ 221 w 21600"/>
                  <a:gd name="T3" fmla="*/ 0 h 21100"/>
                  <a:gd name="T4" fmla="*/ 384 w 21600"/>
                  <a:gd name="T5" fmla="*/ 24 h 21100"/>
                  <a:gd name="T6" fmla="*/ 352 w 21600"/>
                  <a:gd name="T7" fmla="*/ 82 h 21100"/>
                  <a:gd name="T8" fmla="*/ 301 w 21600"/>
                  <a:gd name="T9" fmla="*/ 162 h 21100"/>
                  <a:gd name="T10" fmla="*/ 262 w 21600"/>
                  <a:gd name="T11" fmla="*/ 215 h 21100"/>
                  <a:gd name="T12" fmla="*/ 164 w 21600"/>
                  <a:gd name="T13" fmla="*/ 271 h 21100"/>
                  <a:gd name="T14" fmla="*/ 66 w 21600"/>
                  <a:gd name="T15" fmla="*/ 230 h 21100"/>
                  <a:gd name="T16" fmla="*/ 0 w 21600"/>
                  <a:gd name="T17" fmla="*/ 134 h 21100"/>
                  <a:gd name="T18" fmla="*/ 0 w 21600"/>
                  <a:gd name="T19" fmla="*/ 40 h 21100"/>
                  <a:gd name="T20" fmla="*/ 75 w 21600"/>
                  <a:gd name="T21" fmla="*/ 0 h 21100"/>
                  <a:gd name="T22" fmla="*/ 75 w 21600"/>
                  <a:gd name="T23" fmla="*/ 0 h 211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600" h="21100">
                    <a:moveTo>
                      <a:pt x="4214" y="0"/>
                    </a:moveTo>
                    <a:lnTo>
                      <a:pt x="12452" y="0"/>
                    </a:lnTo>
                    <a:lnTo>
                      <a:pt x="21600" y="1862"/>
                    </a:lnTo>
                    <a:lnTo>
                      <a:pt x="19778" y="6361"/>
                    </a:lnTo>
                    <a:lnTo>
                      <a:pt x="16920" y="12531"/>
                    </a:lnTo>
                    <a:lnTo>
                      <a:pt x="14718" y="16654"/>
                    </a:lnTo>
                    <a:cubicBezTo>
                      <a:pt x="14718" y="16654"/>
                      <a:pt x="10227" y="21600"/>
                      <a:pt x="9253" y="21058"/>
                    </a:cubicBezTo>
                    <a:cubicBezTo>
                      <a:pt x="8279" y="20517"/>
                      <a:pt x="3727" y="17879"/>
                      <a:pt x="3727" y="17879"/>
                    </a:cubicBezTo>
                    <a:lnTo>
                      <a:pt x="0" y="10412"/>
                    </a:lnTo>
                    <a:lnTo>
                      <a:pt x="0" y="3086"/>
                    </a:lnTo>
                    <a:lnTo>
                      <a:pt x="4214" y="0"/>
                    </a:lnTo>
                    <a:close/>
                    <a:moveTo>
                      <a:pt x="4214" y="0"/>
                    </a:moveTo>
                  </a:path>
                </a:pathLst>
              </a:custGeom>
              <a:solidFill>
                <a:srgbClr val="FFFF33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rgbClr val="D90B00">
                        <a:alpha val="29803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867400" y="369887"/>
              <a:ext cx="663575" cy="1558925"/>
              <a:chOff x="0" y="0"/>
              <a:chExt cx="417" cy="981"/>
            </a:xfrm>
          </p:grpSpPr>
          <p:grpSp>
            <p:nvGrpSpPr>
              <p:cNvPr id="19" name="Group 18"/>
              <p:cNvGrpSpPr>
                <a:grpSpLocks/>
              </p:cNvGrpSpPr>
              <p:nvPr/>
            </p:nvGrpSpPr>
            <p:grpSpPr bwMode="auto">
              <a:xfrm>
                <a:off x="0" y="229"/>
                <a:ext cx="352" cy="752"/>
                <a:chOff x="0" y="0"/>
                <a:chExt cx="352" cy="752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0" y="81"/>
                  <a:ext cx="349" cy="671"/>
                </a:xfrm>
                <a:custGeom>
                  <a:avLst/>
                  <a:gdLst>
                    <a:gd name="T0" fmla="*/ 245 w 21600"/>
                    <a:gd name="T1" fmla="*/ 0 h 21600"/>
                    <a:gd name="T2" fmla="*/ 0 w 21600"/>
                    <a:gd name="T3" fmla="*/ 671 h 21600"/>
                    <a:gd name="T4" fmla="*/ 349 w 21600"/>
                    <a:gd name="T5" fmla="*/ 49 h 21600"/>
                    <a:gd name="T6" fmla="*/ 311 w 21600"/>
                    <a:gd name="T7" fmla="*/ 51 h 21600"/>
                    <a:gd name="T8" fmla="*/ 286 w 21600"/>
                    <a:gd name="T9" fmla="*/ 44 h 21600"/>
                    <a:gd name="T10" fmla="*/ 256 w 21600"/>
                    <a:gd name="T11" fmla="*/ 24 h 21600"/>
                    <a:gd name="T12" fmla="*/ 245 w 21600"/>
                    <a:gd name="T13" fmla="*/ 0 h 21600"/>
                    <a:gd name="T14" fmla="*/ 245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5180" y="0"/>
                      </a:moveTo>
                      <a:lnTo>
                        <a:pt x="0" y="21600"/>
                      </a:lnTo>
                      <a:lnTo>
                        <a:pt x="21600" y="1571"/>
                      </a:lnTo>
                      <a:lnTo>
                        <a:pt x="19229" y="1656"/>
                      </a:lnTo>
                      <a:lnTo>
                        <a:pt x="17682" y="1423"/>
                      </a:lnTo>
                      <a:lnTo>
                        <a:pt x="15839" y="779"/>
                      </a:lnTo>
                      <a:lnTo>
                        <a:pt x="15180" y="0"/>
                      </a:lnTo>
                      <a:close/>
                      <a:moveTo>
                        <a:pt x="15180" y="0"/>
                      </a:moveTo>
                    </a:path>
                  </a:pathLst>
                </a:custGeom>
                <a:solidFill>
                  <a:srgbClr val="F6FAD3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44" y="73"/>
                  <a:ext cx="108" cy="54"/>
                </a:xfrm>
                <a:custGeom>
                  <a:avLst/>
                  <a:gdLst>
                    <a:gd name="T0" fmla="*/ 0 w 21600"/>
                    <a:gd name="T1" fmla="*/ 5 h 21600"/>
                    <a:gd name="T2" fmla="*/ 17 w 21600"/>
                    <a:gd name="T3" fmla="*/ 0 h 21600"/>
                    <a:gd name="T4" fmla="*/ 38 w 21600"/>
                    <a:gd name="T5" fmla="*/ 0 h 21600"/>
                    <a:gd name="T6" fmla="*/ 54 w 21600"/>
                    <a:gd name="T7" fmla="*/ 2 h 21600"/>
                    <a:gd name="T8" fmla="*/ 73 w 21600"/>
                    <a:gd name="T9" fmla="*/ 14 h 21600"/>
                    <a:gd name="T10" fmla="*/ 86 w 21600"/>
                    <a:gd name="T11" fmla="*/ 26 h 21600"/>
                    <a:gd name="T12" fmla="*/ 100 w 21600"/>
                    <a:gd name="T13" fmla="*/ 38 h 21600"/>
                    <a:gd name="T14" fmla="*/ 108 w 21600"/>
                    <a:gd name="T15" fmla="*/ 54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0" y="1981"/>
                      </a:moveTo>
                      <a:lnTo>
                        <a:pt x="3370" y="0"/>
                      </a:lnTo>
                      <a:lnTo>
                        <a:pt x="7681" y="0"/>
                      </a:lnTo>
                      <a:lnTo>
                        <a:pt x="10837" y="659"/>
                      </a:lnTo>
                      <a:lnTo>
                        <a:pt x="14558" y="5483"/>
                      </a:lnTo>
                      <a:cubicBezTo>
                        <a:pt x="14558" y="5483"/>
                        <a:pt x="16612" y="9250"/>
                        <a:pt x="17196" y="10304"/>
                      </a:cubicBezTo>
                      <a:cubicBezTo>
                        <a:pt x="17803" y="11400"/>
                        <a:pt x="19975" y="15254"/>
                        <a:pt x="19975" y="15254"/>
                      </a:cubicBez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234" y="0"/>
                  <a:ext cx="111" cy="2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>
                  <a:defPPr>
                    <a:defRPr lang="en-US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5pPr>
                  <a:lvl6pPr marL="22860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6pPr>
                  <a:lvl7pPr marL="27432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7pPr>
                  <a:lvl8pPr marL="32004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8pPr>
                  <a:lvl9pPr marL="3657600" algn="l" defTabSz="914400" rtl="0" eaLnBrk="1" latinLnBrk="0" hangingPunct="1">
                    <a:defRPr sz="4200" kern="1200">
                      <a:solidFill>
                        <a:srgbClr val="000000"/>
                      </a:solidFill>
                      <a:latin typeface="Gill Sans" pitchFamily="3" charset="0"/>
                      <a:ea typeface="ヒラギノ角ゴシック W3" pitchFamily="3" charset="-128"/>
                      <a:cs typeface="+mn-cs"/>
                      <a:sym typeface="Gill Sans" pitchFamily="3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 flipH="1">
                <a:off x="343" y="0"/>
                <a:ext cx="74" cy="23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>
                <a:defPPr>
                  <a:defRPr lang="en-US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5pPr>
                <a:lvl6pPr marL="22860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6pPr>
                <a:lvl7pPr marL="27432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7pPr>
                <a:lvl8pPr marL="32004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8pPr>
                <a:lvl9pPr marL="3657600" algn="l" defTabSz="914400" rtl="0" eaLnBrk="1" latinLnBrk="0" hangingPunct="1">
                  <a:defRPr sz="4200" kern="1200">
                    <a:solidFill>
                      <a:srgbClr val="000000"/>
                    </a:solidFill>
                    <a:latin typeface="Gill Sans" pitchFamily="3" charset="0"/>
                    <a:ea typeface="ヒラギノ角ゴシック W3" pitchFamily="3" charset="-128"/>
                    <a:cs typeface="+mn-cs"/>
                    <a:sym typeface="Gill Sans" pitchFamily="3" charset="0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96205" y="381000"/>
            <a:ext cx="82718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"/>
                <a:cs typeface="Helvetica"/>
              </a:rPr>
              <a:t>Are we operationalizing correctly?</a:t>
            </a:r>
            <a:endParaRPr lang="en-US" sz="4200" dirty="0">
              <a:latin typeface="Helvetica"/>
              <a:cs typeface="Helvetic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3810000" cy="187157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074518" y="4572000"/>
            <a:ext cx="2515167" cy="2021116"/>
            <a:chOff x="3428433" y="1299334"/>
            <a:chExt cx="4267200" cy="3429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433" y="1299334"/>
              <a:ext cx="4161252" cy="31242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314633" y="1299334"/>
              <a:ext cx="381000" cy="3429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52800" y="1906352"/>
            <a:ext cx="1803472" cy="1378769"/>
            <a:chOff x="1524000" y="1295400"/>
            <a:chExt cx="4198678" cy="320992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295400"/>
              <a:ext cx="2505075" cy="250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9653" y="3095624"/>
              <a:ext cx="1343025" cy="140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1600"/>
            <a:ext cx="2514600" cy="285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0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interfacelift.com/wallpaper/Dbff96b1/02173_stanfordatsunrise_2560x14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268200" cy="690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6200" y="0"/>
            <a:ext cx="9448800" cy="68580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" y="3886178"/>
            <a:ext cx="4114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1082" y="228600"/>
            <a:ext cx="28562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Thank you!</a:t>
            </a:r>
            <a:endParaRPr lang="en-US" sz="4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3" y="4757382"/>
            <a:ext cx="1144613" cy="1635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92" y="5111507"/>
            <a:ext cx="1390707" cy="150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159066"/>
            <a:ext cx="2605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Justin Gardner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4162988"/>
            <a:ext cx="27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Freedman Lab @ U Chicago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1105" y="6392543"/>
            <a:ext cx="17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Freedman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4993" y="4712732"/>
            <a:ext cx="12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Nick Masse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26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12479</TotalTime>
  <Words>582</Words>
  <Application>Microsoft Macintosh PowerPoint</Application>
  <PresentationFormat>On-screen Show (4:3)</PresentationFormat>
  <Paragraphs>191</Paragraphs>
  <Slides>96</Slides>
  <Notes>2</Notes>
  <HiddenSlides>0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DB</dc:creator>
  <cp:lastModifiedBy>GLab</cp:lastModifiedBy>
  <cp:revision>379</cp:revision>
  <dcterms:created xsi:type="dcterms:W3CDTF">2016-02-09T18:39:14Z</dcterms:created>
  <dcterms:modified xsi:type="dcterms:W3CDTF">2016-02-25T02:52:38Z</dcterms:modified>
</cp:coreProperties>
</file>